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1" r:id="rId3"/>
    <p:sldMasterId id="2147483690" r:id="rId4"/>
    <p:sldMasterId id="2147483699" r:id="rId5"/>
    <p:sldMasterId id="2147483708" r:id="rId6"/>
    <p:sldMasterId id="2147483717" r:id="rId7"/>
    <p:sldMasterId id="2147483726" r:id="rId8"/>
    <p:sldMasterId id="2147483735" r:id="rId9"/>
    <p:sldMasterId id="2147483744" r:id="rId10"/>
  </p:sldMasterIdLst>
  <p:notesMasterIdLst>
    <p:notesMasterId r:id="rId26"/>
  </p:notesMasterIdLst>
  <p:sldIdLst>
    <p:sldId id="256" r:id="rId11"/>
    <p:sldId id="257" r:id="rId12"/>
    <p:sldId id="260" r:id="rId13"/>
    <p:sldId id="282" r:id="rId14"/>
    <p:sldId id="261" r:id="rId15"/>
    <p:sldId id="279" r:id="rId16"/>
    <p:sldId id="262" r:id="rId17"/>
    <p:sldId id="265" r:id="rId18"/>
    <p:sldId id="266" r:id="rId19"/>
    <p:sldId id="267" r:id="rId20"/>
    <p:sldId id="269" r:id="rId21"/>
    <p:sldId id="280" r:id="rId22"/>
    <p:sldId id="2141412035" r:id="rId23"/>
    <p:sldId id="2141412034" r:id="rId24"/>
    <p:sldId id="27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2" autoAdjust="0"/>
    <p:restoredTop sz="94694" autoAdjust="0"/>
  </p:normalViewPr>
  <p:slideViewPr>
    <p:cSldViewPr snapToGrid="0" snapToObjects="1">
      <p:cViewPr varScale="1">
        <p:scale>
          <a:sx n="217" d="100"/>
          <a:sy n="217" d="100"/>
        </p:scale>
        <p:origin x="128" y="1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362AA-CFA7-4186-9A4F-0CD2C5781A0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FE04F2-C17A-42B4-BF3D-650381D65E68}">
      <dgm:prSet/>
      <dgm:spPr/>
      <dgm:t>
        <a:bodyPr/>
        <a:lstStyle/>
        <a:p>
          <a:pPr>
            <a:defRPr cap="all"/>
          </a:pPr>
          <a:r>
            <a:rPr lang="en-US"/>
            <a:t>Business rules</a:t>
          </a:r>
        </a:p>
      </dgm:t>
    </dgm:pt>
    <dgm:pt modelId="{4F751CFE-C861-4354-BA64-A742AB2D5291}" type="parTrans" cxnId="{4C53150A-0402-4A96-B712-D7B405984BDF}">
      <dgm:prSet/>
      <dgm:spPr/>
      <dgm:t>
        <a:bodyPr/>
        <a:lstStyle/>
        <a:p>
          <a:endParaRPr lang="en-US"/>
        </a:p>
      </dgm:t>
    </dgm:pt>
    <dgm:pt modelId="{3C6E9780-49A8-4ABF-94D8-67846F0AFA82}" type="sibTrans" cxnId="{4C53150A-0402-4A96-B712-D7B405984BDF}">
      <dgm:prSet/>
      <dgm:spPr/>
      <dgm:t>
        <a:bodyPr/>
        <a:lstStyle/>
        <a:p>
          <a:endParaRPr lang="en-US"/>
        </a:p>
      </dgm:t>
    </dgm:pt>
    <dgm:pt modelId="{A97BF373-6481-4DB2-B92A-52613CFB88EE}">
      <dgm:prSet/>
      <dgm:spPr/>
      <dgm:t>
        <a:bodyPr/>
        <a:lstStyle/>
        <a:p>
          <a:pPr>
            <a:defRPr cap="all"/>
          </a:pPr>
          <a:r>
            <a:rPr lang="en-US"/>
            <a:t>Workflows</a:t>
          </a:r>
        </a:p>
      </dgm:t>
    </dgm:pt>
    <dgm:pt modelId="{E9B53A6D-0DCE-4768-A6F6-B09F87456473}" type="parTrans" cxnId="{0DE53BBA-041C-4252-BCC0-168ABE28CE0B}">
      <dgm:prSet/>
      <dgm:spPr/>
      <dgm:t>
        <a:bodyPr/>
        <a:lstStyle/>
        <a:p>
          <a:endParaRPr lang="en-US"/>
        </a:p>
      </dgm:t>
    </dgm:pt>
    <dgm:pt modelId="{563FB25C-6502-4C56-9C7B-C6ACAD2DF57B}" type="sibTrans" cxnId="{0DE53BBA-041C-4252-BCC0-168ABE28CE0B}">
      <dgm:prSet/>
      <dgm:spPr/>
      <dgm:t>
        <a:bodyPr/>
        <a:lstStyle/>
        <a:p>
          <a:endParaRPr lang="en-US"/>
        </a:p>
      </dgm:t>
    </dgm:pt>
    <dgm:pt modelId="{BA497A9C-3708-4F2A-A8AF-F01D97784B2A}">
      <dgm:prSet/>
      <dgm:spPr/>
      <dgm:t>
        <a:bodyPr/>
        <a:lstStyle/>
        <a:p>
          <a:pPr>
            <a:defRPr cap="all"/>
          </a:pPr>
          <a:r>
            <a:rPr lang="en-US"/>
            <a:t>Tech stack</a:t>
          </a:r>
        </a:p>
      </dgm:t>
    </dgm:pt>
    <dgm:pt modelId="{43486A9B-431E-4C88-B82A-38B14D73C5D1}" type="parTrans" cxnId="{2EE0817C-67A0-478C-89A5-E7BB837A7BBC}">
      <dgm:prSet/>
      <dgm:spPr/>
      <dgm:t>
        <a:bodyPr/>
        <a:lstStyle/>
        <a:p>
          <a:endParaRPr lang="en-US"/>
        </a:p>
      </dgm:t>
    </dgm:pt>
    <dgm:pt modelId="{A4CCA0C5-0E40-4B00-A400-DD52B3DF7175}" type="sibTrans" cxnId="{2EE0817C-67A0-478C-89A5-E7BB837A7BBC}">
      <dgm:prSet/>
      <dgm:spPr/>
      <dgm:t>
        <a:bodyPr/>
        <a:lstStyle/>
        <a:p>
          <a:endParaRPr lang="en-US"/>
        </a:p>
      </dgm:t>
    </dgm:pt>
    <dgm:pt modelId="{C525FC69-D396-4EE7-BC31-9E2D01B1FAD0}">
      <dgm:prSet/>
      <dgm:spPr/>
      <dgm:t>
        <a:bodyPr/>
        <a:lstStyle/>
        <a:p>
          <a:pPr>
            <a:defRPr cap="all"/>
          </a:pPr>
          <a:r>
            <a:rPr lang="en-US"/>
            <a:t>Architecture</a:t>
          </a:r>
        </a:p>
      </dgm:t>
    </dgm:pt>
    <dgm:pt modelId="{31020E5F-8E7F-4B20-B074-3C59E7D97022}" type="parTrans" cxnId="{CFE851A4-4DE4-4EAA-ACE0-F849E501A028}">
      <dgm:prSet/>
      <dgm:spPr/>
      <dgm:t>
        <a:bodyPr/>
        <a:lstStyle/>
        <a:p>
          <a:endParaRPr lang="en-US"/>
        </a:p>
      </dgm:t>
    </dgm:pt>
    <dgm:pt modelId="{6CD7BE4E-C00C-4533-B247-E2A1B6E310E9}" type="sibTrans" cxnId="{CFE851A4-4DE4-4EAA-ACE0-F849E501A028}">
      <dgm:prSet/>
      <dgm:spPr/>
      <dgm:t>
        <a:bodyPr/>
        <a:lstStyle/>
        <a:p>
          <a:endParaRPr lang="en-US"/>
        </a:p>
      </dgm:t>
    </dgm:pt>
    <dgm:pt modelId="{BAB64876-436D-4396-AF89-9B27B2162A1E}" type="pres">
      <dgm:prSet presAssocID="{380362AA-CFA7-4186-9A4F-0CD2C5781A05}" presName="root" presStyleCnt="0">
        <dgm:presLayoutVars>
          <dgm:dir/>
          <dgm:resizeHandles val="exact"/>
        </dgm:presLayoutVars>
      </dgm:prSet>
      <dgm:spPr/>
    </dgm:pt>
    <dgm:pt modelId="{A0725C8A-DE4A-459A-932C-8A109844E47B}" type="pres">
      <dgm:prSet presAssocID="{CDFE04F2-C17A-42B4-BF3D-650381D65E68}" presName="compNode" presStyleCnt="0"/>
      <dgm:spPr/>
    </dgm:pt>
    <dgm:pt modelId="{061E6BC1-2272-4EAE-A900-EA40B9FB49E0}" type="pres">
      <dgm:prSet presAssocID="{CDFE04F2-C17A-42B4-BF3D-650381D65E68}" presName="iconBgRect" presStyleLbl="bgShp" presStyleIdx="0" presStyleCnt="4"/>
      <dgm:spPr/>
    </dgm:pt>
    <dgm:pt modelId="{3AA8AD76-CA92-45B3-81B9-8F109EE00ACC}" type="pres">
      <dgm:prSet presAssocID="{CDFE04F2-C17A-42B4-BF3D-650381D65E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6271CEF-2BB8-4E6B-8D2C-EB33B980B9CF}" type="pres">
      <dgm:prSet presAssocID="{CDFE04F2-C17A-42B4-BF3D-650381D65E68}" presName="spaceRect" presStyleCnt="0"/>
      <dgm:spPr/>
    </dgm:pt>
    <dgm:pt modelId="{CD4C2A3D-BCE8-43E0-936E-99290149579D}" type="pres">
      <dgm:prSet presAssocID="{CDFE04F2-C17A-42B4-BF3D-650381D65E68}" presName="textRect" presStyleLbl="revTx" presStyleIdx="0" presStyleCnt="4">
        <dgm:presLayoutVars>
          <dgm:chMax val="1"/>
          <dgm:chPref val="1"/>
        </dgm:presLayoutVars>
      </dgm:prSet>
      <dgm:spPr/>
    </dgm:pt>
    <dgm:pt modelId="{6FEB45C6-D07D-4BE5-9216-D7C7FC065FBC}" type="pres">
      <dgm:prSet presAssocID="{3C6E9780-49A8-4ABF-94D8-67846F0AFA82}" presName="sibTrans" presStyleCnt="0"/>
      <dgm:spPr/>
    </dgm:pt>
    <dgm:pt modelId="{784FD126-90FA-4AE2-988F-E0B4FE103542}" type="pres">
      <dgm:prSet presAssocID="{A97BF373-6481-4DB2-B92A-52613CFB88EE}" presName="compNode" presStyleCnt="0"/>
      <dgm:spPr/>
    </dgm:pt>
    <dgm:pt modelId="{3EE710BF-CC67-4416-AD16-5A4D27FD12B3}" type="pres">
      <dgm:prSet presAssocID="{A97BF373-6481-4DB2-B92A-52613CFB88EE}" presName="iconBgRect" presStyleLbl="bgShp" presStyleIdx="1" presStyleCnt="4"/>
      <dgm:spPr/>
    </dgm:pt>
    <dgm:pt modelId="{251F1EFE-2A6E-486A-9BB2-68EF27EC7BD8}" type="pres">
      <dgm:prSet presAssocID="{A97BF373-6481-4DB2-B92A-52613CFB88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5E58E26-FBF9-4DAC-905D-955E5BC41C5C}" type="pres">
      <dgm:prSet presAssocID="{A97BF373-6481-4DB2-B92A-52613CFB88EE}" presName="spaceRect" presStyleCnt="0"/>
      <dgm:spPr/>
    </dgm:pt>
    <dgm:pt modelId="{375293F4-0CD5-45E6-AF10-1A11F04A47A0}" type="pres">
      <dgm:prSet presAssocID="{A97BF373-6481-4DB2-B92A-52613CFB88EE}" presName="textRect" presStyleLbl="revTx" presStyleIdx="1" presStyleCnt="4">
        <dgm:presLayoutVars>
          <dgm:chMax val="1"/>
          <dgm:chPref val="1"/>
        </dgm:presLayoutVars>
      </dgm:prSet>
      <dgm:spPr/>
    </dgm:pt>
    <dgm:pt modelId="{A94416DA-B6DA-4F09-A3AA-0A8C6889B4BD}" type="pres">
      <dgm:prSet presAssocID="{563FB25C-6502-4C56-9C7B-C6ACAD2DF57B}" presName="sibTrans" presStyleCnt="0"/>
      <dgm:spPr/>
    </dgm:pt>
    <dgm:pt modelId="{6756C7A9-5AC1-4A03-A9DB-4F6E01B82FBC}" type="pres">
      <dgm:prSet presAssocID="{BA497A9C-3708-4F2A-A8AF-F01D97784B2A}" presName="compNode" presStyleCnt="0"/>
      <dgm:spPr/>
    </dgm:pt>
    <dgm:pt modelId="{E4D0C971-3F1D-4F7F-AB15-11485DF395F5}" type="pres">
      <dgm:prSet presAssocID="{BA497A9C-3708-4F2A-A8AF-F01D97784B2A}" presName="iconBgRect" presStyleLbl="bgShp" presStyleIdx="2" presStyleCnt="4"/>
      <dgm:spPr/>
    </dgm:pt>
    <dgm:pt modelId="{E628593C-DCB4-477F-849E-DFF69A149C19}" type="pres">
      <dgm:prSet presAssocID="{BA497A9C-3708-4F2A-A8AF-F01D97784B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236339-67E2-400D-87BC-20A352803702}" type="pres">
      <dgm:prSet presAssocID="{BA497A9C-3708-4F2A-A8AF-F01D97784B2A}" presName="spaceRect" presStyleCnt="0"/>
      <dgm:spPr/>
    </dgm:pt>
    <dgm:pt modelId="{1C4A96BC-9451-4393-949A-BD2835A2D326}" type="pres">
      <dgm:prSet presAssocID="{BA497A9C-3708-4F2A-A8AF-F01D97784B2A}" presName="textRect" presStyleLbl="revTx" presStyleIdx="2" presStyleCnt="4">
        <dgm:presLayoutVars>
          <dgm:chMax val="1"/>
          <dgm:chPref val="1"/>
        </dgm:presLayoutVars>
      </dgm:prSet>
      <dgm:spPr/>
    </dgm:pt>
    <dgm:pt modelId="{8DE4A139-A523-4D50-8492-89E47E3B2A0F}" type="pres">
      <dgm:prSet presAssocID="{A4CCA0C5-0E40-4B00-A400-DD52B3DF7175}" presName="sibTrans" presStyleCnt="0"/>
      <dgm:spPr/>
    </dgm:pt>
    <dgm:pt modelId="{EE7AB31D-EE92-46F7-A6C7-08532D0666CD}" type="pres">
      <dgm:prSet presAssocID="{C525FC69-D396-4EE7-BC31-9E2D01B1FAD0}" presName="compNode" presStyleCnt="0"/>
      <dgm:spPr/>
    </dgm:pt>
    <dgm:pt modelId="{E60CAC09-0DC2-4CF2-9913-5C08B309E9E0}" type="pres">
      <dgm:prSet presAssocID="{C525FC69-D396-4EE7-BC31-9E2D01B1FAD0}" presName="iconBgRect" presStyleLbl="bgShp" presStyleIdx="3" presStyleCnt="4"/>
      <dgm:spPr/>
    </dgm:pt>
    <dgm:pt modelId="{B5B3BDAF-ABD3-42C9-BB67-17C4DAC38627}" type="pres">
      <dgm:prSet presAssocID="{C525FC69-D396-4EE7-BC31-9E2D01B1FA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00EBB419-984A-4EA8-B9C1-B2F37ECF3FE0}" type="pres">
      <dgm:prSet presAssocID="{C525FC69-D396-4EE7-BC31-9E2D01B1FAD0}" presName="spaceRect" presStyleCnt="0"/>
      <dgm:spPr/>
    </dgm:pt>
    <dgm:pt modelId="{A00AAAE9-7EAC-4D2C-97DC-449D37B75628}" type="pres">
      <dgm:prSet presAssocID="{C525FC69-D396-4EE7-BC31-9E2D01B1FA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53150A-0402-4A96-B712-D7B405984BDF}" srcId="{380362AA-CFA7-4186-9A4F-0CD2C5781A05}" destId="{CDFE04F2-C17A-42B4-BF3D-650381D65E68}" srcOrd="0" destOrd="0" parTransId="{4F751CFE-C861-4354-BA64-A742AB2D5291}" sibTransId="{3C6E9780-49A8-4ABF-94D8-67846F0AFA82}"/>
    <dgm:cxn modelId="{96A02B40-FBDD-46EA-8345-9CCD745C2E34}" type="presOf" srcId="{A97BF373-6481-4DB2-B92A-52613CFB88EE}" destId="{375293F4-0CD5-45E6-AF10-1A11F04A47A0}" srcOrd="0" destOrd="0" presId="urn:microsoft.com/office/officeart/2018/5/layout/IconCircleLabelList"/>
    <dgm:cxn modelId="{2EE0817C-67A0-478C-89A5-E7BB837A7BBC}" srcId="{380362AA-CFA7-4186-9A4F-0CD2C5781A05}" destId="{BA497A9C-3708-4F2A-A8AF-F01D97784B2A}" srcOrd="2" destOrd="0" parTransId="{43486A9B-431E-4C88-B82A-38B14D73C5D1}" sibTransId="{A4CCA0C5-0E40-4B00-A400-DD52B3DF7175}"/>
    <dgm:cxn modelId="{CFE851A4-4DE4-4EAA-ACE0-F849E501A028}" srcId="{380362AA-CFA7-4186-9A4F-0CD2C5781A05}" destId="{C525FC69-D396-4EE7-BC31-9E2D01B1FAD0}" srcOrd="3" destOrd="0" parTransId="{31020E5F-8E7F-4B20-B074-3C59E7D97022}" sibTransId="{6CD7BE4E-C00C-4533-B247-E2A1B6E310E9}"/>
    <dgm:cxn modelId="{0DE53BBA-041C-4252-BCC0-168ABE28CE0B}" srcId="{380362AA-CFA7-4186-9A4F-0CD2C5781A05}" destId="{A97BF373-6481-4DB2-B92A-52613CFB88EE}" srcOrd="1" destOrd="0" parTransId="{E9B53A6D-0DCE-4768-A6F6-B09F87456473}" sibTransId="{563FB25C-6502-4C56-9C7B-C6ACAD2DF57B}"/>
    <dgm:cxn modelId="{8665BFBE-F745-4481-9E42-6FFADC43B24B}" type="presOf" srcId="{CDFE04F2-C17A-42B4-BF3D-650381D65E68}" destId="{CD4C2A3D-BCE8-43E0-936E-99290149579D}" srcOrd="0" destOrd="0" presId="urn:microsoft.com/office/officeart/2018/5/layout/IconCircleLabelList"/>
    <dgm:cxn modelId="{355FA2D5-8101-41E9-A42B-B704B9787B2D}" type="presOf" srcId="{380362AA-CFA7-4186-9A4F-0CD2C5781A05}" destId="{BAB64876-436D-4396-AF89-9B27B2162A1E}" srcOrd="0" destOrd="0" presId="urn:microsoft.com/office/officeart/2018/5/layout/IconCircleLabelList"/>
    <dgm:cxn modelId="{A9A965DD-F324-4881-ACE6-9AE9D0D5732D}" type="presOf" srcId="{BA497A9C-3708-4F2A-A8AF-F01D97784B2A}" destId="{1C4A96BC-9451-4393-949A-BD2835A2D326}" srcOrd="0" destOrd="0" presId="urn:microsoft.com/office/officeart/2018/5/layout/IconCircleLabelList"/>
    <dgm:cxn modelId="{43097FFF-3D54-4849-A31B-187CF65ECA2F}" type="presOf" srcId="{C525FC69-D396-4EE7-BC31-9E2D01B1FAD0}" destId="{A00AAAE9-7EAC-4D2C-97DC-449D37B75628}" srcOrd="0" destOrd="0" presId="urn:microsoft.com/office/officeart/2018/5/layout/IconCircleLabelList"/>
    <dgm:cxn modelId="{D8A21499-96EA-4452-AD45-CAF002F7798D}" type="presParOf" srcId="{BAB64876-436D-4396-AF89-9B27B2162A1E}" destId="{A0725C8A-DE4A-459A-932C-8A109844E47B}" srcOrd="0" destOrd="0" presId="urn:microsoft.com/office/officeart/2018/5/layout/IconCircleLabelList"/>
    <dgm:cxn modelId="{FF2091B0-A6BC-4463-9E7E-26C24F9A159E}" type="presParOf" srcId="{A0725C8A-DE4A-459A-932C-8A109844E47B}" destId="{061E6BC1-2272-4EAE-A900-EA40B9FB49E0}" srcOrd="0" destOrd="0" presId="urn:microsoft.com/office/officeart/2018/5/layout/IconCircleLabelList"/>
    <dgm:cxn modelId="{2F6B11CF-A881-4385-9B69-B4C175EC75E2}" type="presParOf" srcId="{A0725C8A-DE4A-459A-932C-8A109844E47B}" destId="{3AA8AD76-CA92-45B3-81B9-8F109EE00ACC}" srcOrd="1" destOrd="0" presId="urn:microsoft.com/office/officeart/2018/5/layout/IconCircleLabelList"/>
    <dgm:cxn modelId="{F2D2C459-CDAC-4B2C-BCC4-4F117E76D87C}" type="presParOf" srcId="{A0725C8A-DE4A-459A-932C-8A109844E47B}" destId="{F6271CEF-2BB8-4E6B-8D2C-EB33B980B9CF}" srcOrd="2" destOrd="0" presId="urn:microsoft.com/office/officeart/2018/5/layout/IconCircleLabelList"/>
    <dgm:cxn modelId="{E3EBC539-B27D-4A32-971C-9884D18887FD}" type="presParOf" srcId="{A0725C8A-DE4A-459A-932C-8A109844E47B}" destId="{CD4C2A3D-BCE8-43E0-936E-99290149579D}" srcOrd="3" destOrd="0" presId="urn:microsoft.com/office/officeart/2018/5/layout/IconCircleLabelList"/>
    <dgm:cxn modelId="{F48226DD-DCCE-4AB1-A57F-D599AAEC8CFF}" type="presParOf" srcId="{BAB64876-436D-4396-AF89-9B27B2162A1E}" destId="{6FEB45C6-D07D-4BE5-9216-D7C7FC065FBC}" srcOrd="1" destOrd="0" presId="urn:microsoft.com/office/officeart/2018/5/layout/IconCircleLabelList"/>
    <dgm:cxn modelId="{4053C7FB-80E7-44A4-ABAA-A73D48AFA57A}" type="presParOf" srcId="{BAB64876-436D-4396-AF89-9B27B2162A1E}" destId="{784FD126-90FA-4AE2-988F-E0B4FE103542}" srcOrd="2" destOrd="0" presId="urn:microsoft.com/office/officeart/2018/5/layout/IconCircleLabelList"/>
    <dgm:cxn modelId="{FB2F5E84-508E-4294-B713-F14F147F2A03}" type="presParOf" srcId="{784FD126-90FA-4AE2-988F-E0B4FE103542}" destId="{3EE710BF-CC67-4416-AD16-5A4D27FD12B3}" srcOrd="0" destOrd="0" presId="urn:microsoft.com/office/officeart/2018/5/layout/IconCircleLabelList"/>
    <dgm:cxn modelId="{AC50950A-7249-4E89-99B4-FA761D1CBC83}" type="presParOf" srcId="{784FD126-90FA-4AE2-988F-E0B4FE103542}" destId="{251F1EFE-2A6E-486A-9BB2-68EF27EC7BD8}" srcOrd="1" destOrd="0" presId="urn:microsoft.com/office/officeart/2018/5/layout/IconCircleLabelList"/>
    <dgm:cxn modelId="{73A3C45F-079C-405D-993A-C8720CDECB5E}" type="presParOf" srcId="{784FD126-90FA-4AE2-988F-E0B4FE103542}" destId="{75E58E26-FBF9-4DAC-905D-955E5BC41C5C}" srcOrd="2" destOrd="0" presId="urn:microsoft.com/office/officeart/2018/5/layout/IconCircleLabelList"/>
    <dgm:cxn modelId="{2A4B818A-F537-440E-8143-177BE68DC48B}" type="presParOf" srcId="{784FD126-90FA-4AE2-988F-E0B4FE103542}" destId="{375293F4-0CD5-45E6-AF10-1A11F04A47A0}" srcOrd="3" destOrd="0" presId="urn:microsoft.com/office/officeart/2018/5/layout/IconCircleLabelList"/>
    <dgm:cxn modelId="{BD3D4A1D-7BDC-4AF8-88C2-6B6BB19A7A82}" type="presParOf" srcId="{BAB64876-436D-4396-AF89-9B27B2162A1E}" destId="{A94416DA-B6DA-4F09-A3AA-0A8C6889B4BD}" srcOrd="3" destOrd="0" presId="urn:microsoft.com/office/officeart/2018/5/layout/IconCircleLabelList"/>
    <dgm:cxn modelId="{D0631E89-623F-416C-BBA2-42145D63709A}" type="presParOf" srcId="{BAB64876-436D-4396-AF89-9B27B2162A1E}" destId="{6756C7A9-5AC1-4A03-A9DB-4F6E01B82FBC}" srcOrd="4" destOrd="0" presId="urn:microsoft.com/office/officeart/2018/5/layout/IconCircleLabelList"/>
    <dgm:cxn modelId="{87CF1826-6317-47F7-AF27-15DEB6DCCC9B}" type="presParOf" srcId="{6756C7A9-5AC1-4A03-A9DB-4F6E01B82FBC}" destId="{E4D0C971-3F1D-4F7F-AB15-11485DF395F5}" srcOrd="0" destOrd="0" presId="urn:microsoft.com/office/officeart/2018/5/layout/IconCircleLabelList"/>
    <dgm:cxn modelId="{4DE02EAD-F571-472D-9F68-29DF6CA197CD}" type="presParOf" srcId="{6756C7A9-5AC1-4A03-A9DB-4F6E01B82FBC}" destId="{E628593C-DCB4-477F-849E-DFF69A149C19}" srcOrd="1" destOrd="0" presId="urn:microsoft.com/office/officeart/2018/5/layout/IconCircleLabelList"/>
    <dgm:cxn modelId="{06D10BEB-002C-47C9-BB5F-59B2EC7912C6}" type="presParOf" srcId="{6756C7A9-5AC1-4A03-A9DB-4F6E01B82FBC}" destId="{B4236339-67E2-400D-87BC-20A352803702}" srcOrd="2" destOrd="0" presId="urn:microsoft.com/office/officeart/2018/5/layout/IconCircleLabelList"/>
    <dgm:cxn modelId="{BF8BC9C8-F3AC-45BE-8C3F-47D3284BE3AF}" type="presParOf" srcId="{6756C7A9-5AC1-4A03-A9DB-4F6E01B82FBC}" destId="{1C4A96BC-9451-4393-949A-BD2835A2D326}" srcOrd="3" destOrd="0" presId="urn:microsoft.com/office/officeart/2018/5/layout/IconCircleLabelList"/>
    <dgm:cxn modelId="{80BD89E4-3A57-4112-8D3A-7F522F63E45F}" type="presParOf" srcId="{BAB64876-436D-4396-AF89-9B27B2162A1E}" destId="{8DE4A139-A523-4D50-8492-89E47E3B2A0F}" srcOrd="5" destOrd="0" presId="urn:microsoft.com/office/officeart/2018/5/layout/IconCircleLabelList"/>
    <dgm:cxn modelId="{50421AAF-BAF7-4C76-B4DE-C0C57F77ABDC}" type="presParOf" srcId="{BAB64876-436D-4396-AF89-9B27B2162A1E}" destId="{EE7AB31D-EE92-46F7-A6C7-08532D0666CD}" srcOrd="6" destOrd="0" presId="urn:microsoft.com/office/officeart/2018/5/layout/IconCircleLabelList"/>
    <dgm:cxn modelId="{58A2C88D-1234-4997-87C7-727C9E76EBE3}" type="presParOf" srcId="{EE7AB31D-EE92-46F7-A6C7-08532D0666CD}" destId="{E60CAC09-0DC2-4CF2-9913-5C08B309E9E0}" srcOrd="0" destOrd="0" presId="urn:microsoft.com/office/officeart/2018/5/layout/IconCircleLabelList"/>
    <dgm:cxn modelId="{7124DB24-84BD-4A73-BE4D-793EF502D3D9}" type="presParOf" srcId="{EE7AB31D-EE92-46F7-A6C7-08532D0666CD}" destId="{B5B3BDAF-ABD3-42C9-BB67-17C4DAC38627}" srcOrd="1" destOrd="0" presId="urn:microsoft.com/office/officeart/2018/5/layout/IconCircleLabelList"/>
    <dgm:cxn modelId="{1A4F49DF-AB41-4B06-A284-27B995E80824}" type="presParOf" srcId="{EE7AB31D-EE92-46F7-A6C7-08532D0666CD}" destId="{00EBB419-984A-4EA8-B9C1-B2F37ECF3FE0}" srcOrd="2" destOrd="0" presId="urn:microsoft.com/office/officeart/2018/5/layout/IconCircleLabelList"/>
    <dgm:cxn modelId="{2A481108-8668-4752-AA33-93CF1C76BD72}" type="presParOf" srcId="{EE7AB31D-EE92-46F7-A6C7-08532D0666CD}" destId="{A00AAAE9-7EAC-4D2C-97DC-449D37B756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E6BC1-2272-4EAE-A900-EA40B9FB49E0}">
      <dsp:nvSpPr>
        <dsp:cNvPr id="0" name=""/>
        <dsp:cNvSpPr/>
      </dsp:nvSpPr>
      <dsp:spPr>
        <a:xfrm>
          <a:off x="341781" y="586754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8AD76-CA92-45B3-81B9-8F109EE00ACC}">
      <dsp:nvSpPr>
        <dsp:cNvPr id="0" name=""/>
        <dsp:cNvSpPr/>
      </dsp:nvSpPr>
      <dsp:spPr>
        <a:xfrm>
          <a:off x="568240" y="813213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2A3D-BCE8-43E0-936E-99290149579D}">
      <dsp:nvSpPr>
        <dsp:cNvPr id="0" name=""/>
        <dsp:cNvSpPr/>
      </dsp:nvSpPr>
      <dsp:spPr>
        <a:xfrm>
          <a:off x="2092" y="1980348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Business rules</a:t>
          </a:r>
        </a:p>
      </dsp:txBody>
      <dsp:txXfrm>
        <a:off x="2092" y="1980348"/>
        <a:ext cx="1741992" cy="696796"/>
      </dsp:txXfrm>
    </dsp:sp>
    <dsp:sp modelId="{3EE710BF-CC67-4416-AD16-5A4D27FD12B3}">
      <dsp:nvSpPr>
        <dsp:cNvPr id="0" name=""/>
        <dsp:cNvSpPr/>
      </dsp:nvSpPr>
      <dsp:spPr>
        <a:xfrm>
          <a:off x="2388621" y="586754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F1EFE-2A6E-486A-9BB2-68EF27EC7BD8}">
      <dsp:nvSpPr>
        <dsp:cNvPr id="0" name=""/>
        <dsp:cNvSpPr/>
      </dsp:nvSpPr>
      <dsp:spPr>
        <a:xfrm>
          <a:off x="2615080" y="813213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293F4-0CD5-45E6-AF10-1A11F04A47A0}">
      <dsp:nvSpPr>
        <dsp:cNvPr id="0" name=""/>
        <dsp:cNvSpPr/>
      </dsp:nvSpPr>
      <dsp:spPr>
        <a:xfrm>
          <a:off x="2048933" y="1980348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Workflows</a:t>
          </a:r>
        </a:p>
      </dsp:txBody>
      <dsp:txXfrm>
        <a:off x="2048933" y="1980348"/>
        <a:ext cx="1741992" cy="696796"/>
      </dsp:txXfrm>
    </dsp:sp>
    <dsp:sp modelId="{E4D0C971-3F1D-4F7F-AB15-11485DF395F5}">
      <dsp:nvSpPr>
        <dsp:cNvPr id="0" name=""/>
        <dsp:cNvSpPr/>
      </dsp:nvSpPr>
      <dsp:spPr>
        <a:xfrm>
          <a:off x="4435462" y="586754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8593C-DCB4-477F-849E-DFF69A149C19}">
      <dsp:nvSpPr>
        <dsp:cNvPr id="0" name=""/>
        <dsp:cNvSpPr/>
      </dsp:nvSpPr>
      <dsp:spPr>
        <a:xfrm>
          <a:off x="4661921" y="813213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96BC-9451-4393-949A-BD2835A2D326}">
      <dsp:nvSpPr>
        <dsp:cNvPr id="0" name=""/>
        <dsp:cNvSpPr/>
      </dsp:nvSpPr>
      <dsp:spPr>
        <a:xfrm>
          <a:off x="4095774" y="1980348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Tech stack</a:t>
          </a:r>
        </a:p>
      </dsp:txBody>
      <dsp:txXfrm>
        <a:off x="4095774" y="1980348"/>
        <a:ext cx="1741992" cy="696796"/>
      </dsp:txXfrm>
    </dsp:sp>
    <dsp:sp modelId="{E60CAC09-0DC2-4CF2-9913-5C08B309E9E0}">
      <dsp:nvSpPr>
        <dsp:cNvPr id="0" name=""/>
        <dsp:cNvSpPr/>
      </dsp:nvSpPr>
      <dsp:spPr>
        <a:xfrm>
          <a:off x="6482303" y="586754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3BDAF-ABD3-42C9-BB67-17C4DAC38627}">
      <dsp:nvSpPr>
        <dsp:cNvPr id="0" name=""/>
        <dsp:cNvSpPr/>
      </dsp:nvSpPr>
      <dsp:spPr>
        <a:xfrm>
          <a:off x="6708762" y="813213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AAAE9-7EAC-4D2C-97DC-449D37B75628}">
      <dsp:nvSpPr>
        <dsp:cNvPr id="0" name=""/>
        <dsp:cNvSpPr/>
      </dsp:nvSpPr>
      <dsp:spPr>
        <a:xfrm>
          <a:off x="6142615" y="1980348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Architecture</a:t>
          </a:r>
        </a:p>
      </dsp:txBody>
      <dsp:txXfrm>
        <a:off x="6142615" y="1980348"/>
        <a:ext cx="1741992" cy="6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Shift to greenfield best practices: requirements, prompts, and verification workflows.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Summarize key takeaways, next steps, and open the floor for questions and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8234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0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76999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61492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ACA80-D1DB-D18A-843B-E38BE771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1E3A1-491F-34E4-BF20-C30D8D9D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9166" y="874732"/>
            <a:ext cx="2585669" cy="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66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56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41934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7C748-7B6C-8FF6-1180-1A150275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2282554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17DD18-433C-846F-CF0C-BD9D67B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00055" y="1459717"/>
            <a:ext cx="2543888" cy="9179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379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72610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26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94EDF-7AA8-7A37-127F-7262F6B7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19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52854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0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545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21FAA-2E9B-FC6A-30E4-CCA8A409D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C568-301C-CF53-FF58-0A9E16AAC4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20830" y="928578"/>
            <a:ext cx="2683660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3033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98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8273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5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241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023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B9E963-6246-04C5-876A-88571B1B0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6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224979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E368B-29E2-8F87-90D1-1B1CDE4CA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C568-301C-CF53-FF58-0A9E16AAC4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23929" y="928578"/>
            <a:ext cx="2677462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85607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31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48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5219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106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84653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875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1B3D1-9F27-31E5-1418-D264AD05A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3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55311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2ADCA-F7F9-FC68-D96F-82ED22B15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F28203-1C70-CFCF-4C07-DCDFB7106B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3592" y="930401"/>
            <a:ext cx="2652668" cy="9549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5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1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191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98384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324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9503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569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AC5E1-8644-F923-F163-9B70A7268F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5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296000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99A88-20E1-8B31-2C3F-D5900EE74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4BE3F11-E9D1-DA53-7C64-743575998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03" y="928578"/>
            <a:ext cx="2658631" cy="95932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073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6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32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7544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2779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88710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412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0EFA72-2F66-AC4F-7B26-C0E0643A8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52264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203E6-8F24-9EB8-7708-B2F0D7BEC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50A87-485C-DE45-65D4-E29A775520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9703" y="928578"/>
            <a:ext cx="2664788" cy="9593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23450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88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680864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797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81887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798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87185-1E03-3933-B50B-F7CC2EBCC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05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93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1397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BF08E2-E525-411B-2F1C-1910BC367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B0C2D-E099-6CF3-7EC4-4F4BB6C817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9703" y="928578"/>
            <a:ext cx="2664788" cy="9661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5141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96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22928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381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32972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680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EFFD8-344D-5323-A138-0C208B957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8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9860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1BA32-9BA2-EAB8-0761-B4CC3B7F6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8210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14445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85213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041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67644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07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E63EE-EBE0-ABB3-9DAF-D8239CD16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85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75494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AA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354D3-0BC9-0DB1-E063-D8F38A59F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C568-301C-CF53-FF58-0A9E16AAC4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8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114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50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0143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85" y="1825228"/>
            <a:ext cx="7793831" cy="2843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085" y="1083469"/>
            <a:ext cx="7793831" cy="4869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0678282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476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8527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886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FE218-C17A-D0D9-7831-FD220F57A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585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187267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10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8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0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4476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A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1EC6A-1325-4AA5-2C32-F68E9813696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4BE01-996A-7121-4FDC-3FBD1A64890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2085" y="319442"/>
            <a:ext cx="1334882" cy="4816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773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4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63DB7-B583-8067-F3A2-0A6AB469E0F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363416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4EC2E-CA7A-FBE9-0026-F0F39B431CD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205015" y="284423"/>
            <a:ext cx="1461251" cy="5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756" r:id="rId9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4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7EEA5-F345-022C-26CB-D19152042A7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4BE01-996A-7121-4FDC-3FBD1A64890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2085" y="319999"/>
            <a:ext cx="1334882" cy="48055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4177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6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2E57CF-13BD-134D-31FF-99C34FE88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4BE01-996A-7121-4FDC-3FBD1A64890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3627" y="319999"/>
            <a:ext cx="1331798" cy="48055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5785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4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D6A325-2294-C78F-7594-8CBB98A52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57F6AD-664F-4B6F-86B2-2D99F7D9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7519872" y="321779"/>
            <a:ext cx="1325338" cy="47822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4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F6D27-9612-482A-1181-1D44229F5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08F44-4B21-F542-29F3-2AE67B2F3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5243" y="319555"/>
            <a:ext cx="1331501" cy="4804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8290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E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1C3AA-C5D0-E80C-783F-C8175FC00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CB766-CDB8-E2B7-53E9-3BA87F10A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6782" y="318405"/>
            <a:ext cx="1328425" cy="4793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044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9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667AB-7198-1164-BE8E-AC8C7512B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6648F-49A8-C379-E337-A0CD562FA4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5244" y="319548"/>
            <a:ext cx="1331501" cy="4804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050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664EE6-421B-8483-D617-940C50766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498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From Requirements to Code with AI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D4F2C-1BCD-B092-91D0-874383595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anose="05000000000000000000" pitchFamily="2" charset="2"/>
              </a:rPr>
              <a:t> Code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Object Role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 type of conceptual model</a:t>
            </a:r>
          </a:p>
          <a:p>
            <a:pPr lvl="0"/>
            <a:r>
              <a:t>Supported by a Visual Studio Extension (NORMA)</a:t>
            </a:r>
          </a:p>
          <a:p>
            <a:pPr lvl="0"/>
            <a:r>
              <a:t>Object Role Models are textual and visual</a:t>
            </a:r>
          </a:p>
          <a:p>
            <a:pPr lvl="1"/>
            <a:r>
              <a:t>Text can be visualized</a:t>
            </a:r>
          </a:p>
          <a:p>
            <a:pPr lvl="1"/>
            <a:r>
              <a:t>Diagrams can be verbalized</a:t>
            </a:r>
          </a:p>
          <a:p>
            <a:pPr lvl="0"/>
            <a:r>
              <a:t>Textual representation is in a formal natural language that can be validated by subject matter experts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Workflows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t>Use cases are specific scenarios that guide data capture and processing in the application</a:t>
            </a:r>
          </a:p>
          <a:p>
            <a:pPr lvl="0"/>
            <a:r>
              <a:t>Promote a Lecturer to Senior Lecturer</a:t>
            </a:r>
          </a:p>
          <a:p>
            <a:pPr lvl="0"/>
            <a:r>
              <a:t>Promote a Senior Lecturer to Associate Professor</a:t>
            </a:r>
          </a:p>
          <a:p>
            <a:pPr lvl="0"/>
            <a:r>
              <a:t>Promote an Associate Professor to Professor</a:t>
            </a:r>
          </a:p>
          <a:p>
            <a:pPr lvl="0"/>
            <a:r>
              <a:t>Assign a Class to an Academic</a:t>
            </a:r>
          </a:p>
          <a:p>
            <a:pPr lvl="0"/>
            <a:r>
              <a:t>Add a new Academic to the faculty capturing all required information and allowing the capture of optional information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9F58-CA7A-991B-A3DD-BE896548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E7AD-010F-F253-83A1-BB05D9FE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# Use Case: Assign Administrative Role to Academic</a:t>
            </a:r>
            <a:endParaRPr lang="en-US" dirty="0"/>
          </a:p>
          <a:p>
            <a:endParaRPr lang="en-US" dirty="0"/>
          </a:p>
          <a:p>
            <a:r>
              <a:rPr lang="en-US" dirty="0"/>
              <a:t>- Primary Actor: Provost</a:t>
            </a:r>
          </a:p>
          <a:p>
            <a:r>
              <a:rPr lang="en-US" dirty="0"/>
              <a:t>- Supporting Actors: Dean, Department Head, HR Administrator, Current Role Holder</a:t>
            </a:r>
          </a:p>
          <a:p>
            <a:r>
              <a:rPr lang="en-US" dirty="0"/>
              <a:t>- Stakeholders and Interests: Academic (career development), Department (leadership needs), Institution (governance structure), Faculty (representation)</a:t>
            </a:r>
          </a:p>
          <a:p>
            <a:endParaRPr lang="en-US" dirty="0"/>
          </a:p>
          <a:p>
            <a:r>
              <a:rPr lang="en-US" dirty="0"/>
              <a:t>- Goal: Assign an eligible Academic to an administrative role (e.g., Head of Department) with proper validation and transition process</a:t>
            </a:r>
          </a:p>
          <a:p>
            <a:r>
              <a:rPr lang="en-US" dirty="0"/>
              <a:t>- Scope: Zeus Academia Academic Management System</a:t>
            </a:r>
          </a:p>
          <a:p>
            <a:r>
              <a:rPr lang="en-US" dirty="0"/>
              <a:t>- Level: User-goal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07806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2D74-8831-DEAC-A1B3-73705D07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and 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E0BAF-D93C-9029-7424-CFCBBF4C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 </a:t>
            </a:r>
            <a:r>
              <a:rPr lang="en-US" dirty="0" err="1"/>
              <a:t>Recommentations</a:t>
            </a:r>
            <a:endParaRPr lang="en-US" dirty="0"/>
          </a:p>
          <a:p>
            <a:r>
              <a:rPr lang="en-US" dirty="0"/>
              <a:t>AI-first</a:t>
            </a:r>
          </a:p>
        </p:txBody>
      </p:sp>
    </p:spTree>
    <p:extLst>
      <p:ext uri="{BB962C8B-B14F-4D97-AF65-F5344CB8AC3E}">
        <p14:creationId xmlns:p14="http://schemas.microsoft.com/office/powerpoint/2010/main" val="5817800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1318-2B71-3F70-1803-273588613E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Free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2590-09D6-D033-25D2-70C80509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2560"/>
            <a:ext cx="7886700" cy="3087056"/>
          </a:xfrm>
        </p:spPr>
        <p:txBody>
          <a:bodyPr wrap="square">
            <a:no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leading software development magazine,</a:t>
            </a:r>
            <a:b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written by expert developers for developers.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 registered attendees will receive a</a:t>
            </a:r>
            <a:b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free digital subscription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to CODE Magazine!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Share this link to our free subscription:</a:t>
            </a:r>
            <a:b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2400" b="1" u="sng" dirty="0"/>
              <a:t>https://bit.ly/Subscribe112025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A41BF-13C3-4D98-5765-BC99A489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769572">
            <a:off x="6557601" y="2347053"/>
            <a:ext cx="3896452" cy="5045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17BD9-D5B9-F251-0BD8-869353F9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575145">
            <a:off x="6968764" y="3058724"/>
            <a:ext cx="3949688" cy="511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71CFED-A5E9-191A-06C3-985D93773E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44708" y="956675"/>
            <a:ext cx="2469844" cy="24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3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4.79167E-6 -0.266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66667E-6 -0.2078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Wrap-Up and Open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Review the day’s learning outcomes.</a:t>
            </a:r>
          </a:p>
          <a:p>
            <a:pPr lvl="0"/>
            <a:r>
              <a:t>Address questions or concerns.</a:t>
            </a:r>
          </a:p>
          <a:p>
            <a:pPr lvl="0"/>
            <a:r>
              <a:t>Discuss next steps and future learning opportunities.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John Michael Miller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dirty="0"/>
              <a:t>Senior Software Engineer at Code Staffing</a:t>
            </a:r>
          </a:p>
          <a:p>
            <a:pPr marL="0" lvl="0" indent="0">
              <a:buNone/>
            </a:pPr>
            <a:r>
              <a:rPr dirty="0"/>
              <a:t>Played roles of developer, architect, </a:t>
            </a:r>
            <a:r>
              <a:rPr dirty="0" err="1"/>
              <a:t>devops</a:t>
            </a:r>
            <a:r>
              <a:rPr dirty="0"/>
              <a:t> engineer, platform engineer, test architect, release manager</a:t>
            </a:r>
          </a:p>
          <a:p>
            <a:pPr marL="0" lvl="0" indent="0">
              <a:buNone/>
            </a:pPr>
            <a:r>
              <a:rPr dirty="0"/>
              <a:t>AI/ML Enthusiast and advocate for Effectively using AI to write code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LinkedIn: </a:t>
            </a:r>
            <a:r>
              <a:rPr dirty="0">
                <a:latin typeface="Courier"/>
              </a:rPr>
              <a:t>www.linkedin.com/in/johnmichaelmiller</a:t>
            </a:r>
          </a:p>
          <a:p>
            <a:pPr lvl="0"/>
            <a:r>
              <a:rPr dirty="0"/>
              <a:t>Email: </a:t>
            </a:r>
            <a:r>
              <a:rPr dirty="0">
                <a:latin typeface="Courier"/>
              </a:rPr>
              <a:t>john.miller@codestaffing.com</a:t>
            </a:r>
          </a:p>
          <a:p>
            <a:pPr lvl="0"/>
            <a:r>
              <a:rPr dirty="0"/>
              <a:t>Blog: </a:t>
            </a:r>
            <a:r>
              <a:rPr dirty="0">
                <a:latin typeface="Courier"/>
              </a:rPr>
              <a:t>https://codemag.com/blog/AIPractitioner</a:t>
            </a:r>
            <a:endParaRPr lang="en-US" dirty="0">
              <a:latin typeface="Courier"/>
            </a:endParaRPr>
          </a:p>
          <a:p>
            <a:pPr lvl="0"/>
            <a:r>
              <a:rPr lang="en-US" dirty="0"/>
              <a:t>Resources:</a:t>
            </a:r>
            <a:r>
              <a:rPr lang="en-US" dirty="0">
                <a:latin typeface="Courier"/>
              </a:rPr>
              <a:t> https://ai-resources.codemag.com</a:t>
            </a:r>
          </a:p>
          <a:p>
            <a:pPr lvl="0"/>
            <a:endParaRPr dirty="0">
              <a:latin typeface="Courier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Prompt-first</a:t>
            </a:r>
          </a:p>
          <a:p>
            <a:pPr lvl="0"/>
            <a:r>
              <a:rPr dirty="0"/>
              <a:t>AI Assisted Workflow</a:t>
            </a:r>
          </a:p>
          <a:p>
            <a:pPr lvl="0"/>
            <a:r>
              <a:rPr dirty="0"/>
              <a:t>Project Requirements</a:t>
            </a:r>
          </a:p>
          <a:p>
            <a:pPr lvl="1"/>
            <a:r>
              <a:rPr dirty="0"/>
              <a:t>What requirements?</a:t>
            </a:r>
          </a:p>
          <a:p>
            <a:pPr lvl="1"/>
            <a:r>
              <a:rPr dirty="0"/>
              <a:t>Conceptual Models</a:t>
            </a:r>
          </a:p>
          <a:p>
            <a:pPr lvl="1"/>
            <a:r>
              <a:rPr dirty="0"/>
              <a:t>Workflows</a:t>
            </a:r>
            <a:endParaRPr lang="en-US" dirty="0"/>
          </a:p>
          <a:p>
            <a:pPr lvl="1"/>
            <a:r>
              <a:rPr lang="en-US" dirty="0"/>
              <a:t>Use Cases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2CC7A-508C-7F94-F8EF-42D34679DF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Chat modes</a:t>
            </a:r>
          </a:p>
          <a:p>
            <a:pPr lvl="1"/>
            <a:r>
              <a:rPr lang="en-US" dirty="0"/>
              <a:t>Product Manager, SME</a:t>
            </a:r>
          </a:p>
          <a:p>
            <a:pPr lvl="1"/>
            <a:r>
              <a:rPr lang="en-US" dirty="0"/>
              <a:t>Software Architect</a:t>
            </a:r>
          </a:p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Create Use Case</a:t>
            </a:r>
          </a:p>
          <a:p>
            <a:pPr lvl="1"/>
            <a:r>
              <a:rPr lang="en-US" dirty="0"/>
              <a:t>Instruction Standards</a:t>
            </a:r>
          </a:p>
          <a:p>
            <a:pPr lvl="1"/>
            <a:r>
              <a:rPr lang="en-US" dirty="0"/>
              <a:t>Prompt Standards</a:t>
            </a:r>
          </a:p>
          <a:p>
            <a:pPr lvl="1"/>
            <a:r>
              <a:rPr lang="en-US" dirty="0"/>
              <a:t>Project Instructions</a:t>
            </a:r>
          </a:p>
          <a:p>
            <a:r>
              <a:rPr lang="en-US" dirty="0"/>
              <a:t>Prompts</a:t>
            </a:r>
          </a:p>
          <a:p>
            <a:pPr lvl="1"/>
            <a:r>
              <a:rPr lang="en-US" dirty="0"/>
              <a:t>Create Use Cases from Workflows</a:t>
            </a:r>
          </a:p>
          <a:p>
            <a:pPr lvl="1"/>
            <a:r>
              <a:rPr lang="en-US" dirty="0"/>
              <a:t>Create Product Manager chat mode</a:t>
            </a:r>
          </a:p>
          <a:p>
            <a:pPr lvl="1"/>
            <a:r>
              <a:rPr lang="en-US" dirty="0"/>
              <a:t>Create Software Architect chat mode</a:t>
            </a:r>
          </a:p>
          <a:p>
            <a:pPr lvl="1"/>
            <a:r>
              <a:rPr lang="en-US" dirty="0"/>
              <a:t>Create Project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BD36B1-2FDD-D55E-E932-9FAECABB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363416" cy="527268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Prompt-First Development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BA2D89-1484-FC00-26A3-CCF4442A4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611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development methodology that prioritizes crafting effective prompts and leveraging Large Language Models (LLMs) to generate code and solutions.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dirty="0"/>
              <a:t>Prompt Engineering</a:t>
            </a:r>
            <a:r>
              <a:rPr lang="en-US" sz="2000" dirty="0"/>
              <a:t>: Core skill for developers</a:t>
            </a:r>
          </a:p>
          <a:p>
            <a:r>
              <a:rPr lang="en-US" sz="2000" b="1" dirty="0"/>
              <a:t>LLM Integration</a:t>
            </a:r>
            <a:r>
              <a:rPr lang="en-US" sz="2000" dirty="0"/>
              <a:t>: Heavy reliance on AI assistants for code generation</a:t>
            </a:r>
          </a:p>
          <a:p>
            <a:r>
              <a:rPr lang="en-US" sz="2000" b="1" dirty="0"/>
              <a:t>Iterative Refinement</a:t>
            </a:r>
            <a:r>
              <a:rPr lang="en-US" sz="2000" dirty="0"/>
              <a:t>: Continuous prompt optimization</a:t>
            </a:r>
          </a:p>
          <a:p>
            <a:r>
              <a:rPr lang="en-US" sz="2000" b="1" dirty="0"/>
              <a:t>Natural Language</a:t>
            </a:r>
            <a:r>
              <a:rPr lang="en-US" sz="2000" dirty="0"/>
              <a:t>: Requirements often expressed conversationally</a:t>
            </a:r>
          </a:p>
          <a:p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The Webinar R</a:t>
            </a:r>
            <a:r>
              <a:rPr dirty="0"/>
              <a:t>epo</a:t>
            </a:r>
            <a:r>
              <a:rPr lang="en-US" dirty="0"/>
              <a:t>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Search GitHub for</a:t>
            </a:r>
          </a:p>
          <a:p>
            <a:pPr lvl="1"/>
            <a:r>
              <a:rPr lang="en-US" dirty="0"/>
              <a:t>CODE-Presents-From-Requirements-to-Code-with-AI</a:t>
            </a:r>
          </a:p>
          <a:p>
            <a:pPr lvl="0"/>
            <a:r>
              <a:rPr dirty="0"/>
              <a:t>Fork the repo</a:t>
            </a:r>
          </a:p>
          <a:p>
            <a:pPr lvl="1"/>
            <a:r>
              <a:rPr dirty="0"/>
              <a:t>This will create a personal copy under your GitHub account</a:t>
            </a:r>
          </a:p>
          <a:p>
            <a:pPr lvl="1"/>
            <a:r>
              <a:rPr dirty="0"/>
              <a:t>You can </a:t>
            </a:r>
            <a:r>
              <a:rPr lang="en-US" dirty="0"/>
              <a:t>push commits </a:t>
            </a:r>
            <a:r>
              <a:rPr dirty="0"/>
              <a:t>without affecting the original repo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9B33-1331-7E92-0B1F-A0F52432F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416A-BECD-4814-1E6A-AF0984C1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3200" dirty="0"/>
              <a:t>From Requirements to 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26ED-A4F8-1346-FDAC-A42A98859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3"/>
            <a:ext cx="4834304" cy="34566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1600" dirty="0"/>
              <a:t>Stakeholders define the requirements</a:t>
            </a:r>
          </a:p>
          <a:p>
            <a:pPr lvl="2"/>
            <a:r>
              <a:rPr lang="en-US" sz="1300" dirty="0"/>
              <a:t>AI generates prompts that transform the requirements into implementation instruction files</a:t>
            </a:r>
          </a:p>
          <a:p>
            <a:pPr lvl="1"/>
            <a:r>
              <a:rPr lang="en-US" sz="1600" dirty="0"/>
              <a:t>Stakeholders review, improve, and approve prompts that generate instruction files</a:t>
            </a:r>
          </a:p>
          <a:p>
            <a:pPr lvl="2"/>
            <a:r>
              <a:rPr lang="en-US" sz="1300" dirty="0"/>
              <a:t>AI produces implementation instruction files</a:t>
            </a:r>
          </a:p>
          <a:p>
            <a:pPr lvl="1"/>
            <a:r>
              <a:rPr lang="en-US" sz="1600" dirty="0"/>
              <a:t>Stakeholders review, improve, and approve implementation instruction files</a:t>
            </a:r>
          </a:p>
          <a:p>
            <a:pPr lvl="2"/>
            <a:r>
              <a:rPr lang="en-US" sz="1300" dirty="0"/>
              <a:t>AI uses instruction files to create implementation prompts</a:t>
            </a:r>
          </a:p>
          <a:p>
            <a:pPr lvl="1"/>
            <a:r>
              <a:rPr lang="en-US" sz="1600" dirty="0"/>
              <a:t>Stakeholders review, improve, and approve implementation prompts</a:t>
            </a:r>
          </a:p>
          <a:p>
            <a:pPr lvl="2"/>
            <a:r>
              <a:rPr lang="en-US" sz="1300" dirty="0"/>
              <a:t>AI uses implementation prompts and implementation instructions to implement the solution</a:t>
            </a:r>
          </a:p>
          <a:p>
            <a:pPr lvl="1"/>
            <a:r>
              <a:rPr lang="en-US" sz="1600" dirty="0"/>
              <a:t>Stakeholders review, improve, and approve implementation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74BAB682-42D9-328E-E1D0-B8D32BFB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03" y="1097814"/>
            <a:ext cx="1484894" cy="326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5602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marL="0" lvl="0" indent="0">
              <a:buNone/>
            </a:pPr>
            <a:r>
              <a:rPr lang="en-US" sz="2800"/>
              <a:t>Starting with Project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C96B23-C707-0543-5C91-4E0C85B34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353756"/>
              </p:ext>
            </p:extLst>
          </p:nvPr>
        </p:nvGraphicFramePr>
        <p:xfrm>
          <a:off x="628650" y="1095375"/>
          <a:ext cx="7886700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768974" y="2339073"/>
            <a:ext cx="4786313" cy="527268"/>
          </a:xfrm>
        </p:spPr>
        <p:txBody>
          <a:bodyPr anchor="ctr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Business Rules as Instructions</a:t>
            </a:r>
          </a:p>
        </p:txBody>
      </p:sp>
      <p:pic>
        <p:nvPicPr>
          <p:cNvPr id="4" name="Picture 3" descr="A diagram of a computer program">
            <a:extLst>
              <a:ext uri="{FF2B5EF4-FFF2-40B4-BE49-F238E27FC236}">
                <a16:creationId xmlns:a16="http://schemas.microsoft.com/office/drawing/2014/main" id="{70D26D8A-8732-4CF8-585E-F0A48D3A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29563"/>
            <a:ext cx="4862332" cy="480155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Technology Agnostic</a:t>
            </a:r>
          </a:p>
          <a:p>
            <a:pPr lvl="1"/>
            <a:r>
              <a:t>Transformable into Logical Models</a:t>
            </a:r>
          </a:p>
          <a:p>
            <a:pPr lvl="0"/>
            <a:r>
              <a:t>Clarity</a:t>
            </a:r>
          </a:p>
          <a:p>
            <a:pPr lvl="0"/>
            <a:r>
              <a:t>Expressive</a:t>
            </a:r>
          </a:p>
          <a:p>
            <a:pPr lvl="0"/>
            <a:r>
              <a:t>Formal</a:t>
            </a:r>
          </a:p>
          <a:p>
            <a:pPr lvl="0"/>
            <a:r>
              <a:t>Conceptual Models are not a requirement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ppt/theme/theme10.xml><?xml version="1.0" encoding="utf-8"?>
<a:theme xmlns:a="http://schemas.openxmlformats.org/drawingml/2006/main" name="CODE Magaz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179728A7-F583-4C8D-B9F9-97817AFADC63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A52A8E87-D7CC-4910-92A9-62C973DD6751}"/>
    </a:ext>
  </a:extLst>
</a:theme>
</file>

<file path=ppt/theme/theme3.xml><?xml version="1.0" encoding="utf-8"?>
<a:theme xmlns:a="http://schemas.openxmlformats.org/drawingml/2006/main" name="State of A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B4DB52E2-4C7F-4E0D-A856-AD3D815FF663}"/>
    </a:ext>
  </a:extLst>
</a:theme>
</file>

<file path=ppt/theme/theme4.xml><?xml version="1.0" encoding="utf-8"?>
<a:theme xmlns:a="http://schemas.openxmlformats.org/drawingml/2006/main" name="State of Fabr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1E62D21F-625A-4BB5-9896-F3D3197B01B6}"/>
    </a:ext>
  </a:extLst>
</a:theme>
</file>

<file path=ppt/theme/theme5.xml><?xml version="1.0" encoding="utf-8"?>
<a:theme xmlns:a="http://schemas.openxmlformats.org/drawingml/2006/main" name="State of 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D9CF10BF-D915-4E1E-B836-C08A021B06F7}"/>
    </a:ext>
  </a:extLst>
</a:theme>
</file>

<file path=ppt/theme/theme6.xml><?xml version="1.0" encoding="utf-8"?>
<a:theme xmlns:a="http://schemas.openxmlformats.org/drawingml/2006/main" name="CODE Pres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7586894F-4003-4F0D-B211-155985919F61}"/>
    </a:ext>
  </a:extLst>
</a:theme>
</file>

<file path=ppt/theme/theme7.xml><?xml version="1.0" encoding="utf-8"?>
<a:theme xmlns:a="http://schemas.openxmlformats.org/drawingml/2006/main" name="CODE Consult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42994B92-638A-4479-923D-F12D6669D991}"/>
    </a:ext>
  </a:extLst>
</a:theme>
</file>

<file path=ppt/theme/theme8.xml><?xml version="1.0" encoding="utf-8"?>
<a:theme xmlns:a="http://schemas.openxmlformats.org/drawingml/2006/main" name="CODE Staff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9CAA0EE5-C3DA-4DF6-87C2-CB7CF2F5C280}"/>
    </a:ext>
  </a:extLst>
</a:theme>
</file>

<file path=ppt/theme/theme9.xml><?xml version="1.0" encoding="utf-8"?>
<a:theme xmlns:a="http://schemas.openxmlformats.org/drawingml/2006/main" name="1_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AI Presentation Template.potx" id="{6498E43A-9467-412F-AEA1-E49F17B030C1}" vid="{416D2BC8-912F-4865-AA89-3D5B090352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jMM CODE Training Slide Template-Plato-SP9</Template>
  <TotalTime>1797</TotalTime>
  <Words>653</Words>
  <Application>Microsoft Office PowerPoint</Application>
  <PresentationFormat>On-screen Show (16:9)</PresentationFormat>
  <Paragraphs>108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Aptos</vt:lpstr>
      <vt:lpstr>Arial</vt:lpstr>
      <vt:lpstr>Calibri</vt:lpstr>
      <vt:lpstr>Courier</vt:lpstr>
      <vt:lpstr>Noto Sans</vt:lpstr>
      <vt:lpstr>Victor Mono</vt:lpstr>
      <vt:lpstr>Wingdings</vt:lpstr>
      <vt:lpstr>CODE Training</vt:lpstr>
      <vt:lpstr>Default Slides</vt:lpstr>
      <vt:lpstr>State of AI</vt:lpstr>
      <vt:lpstr>State of Fabric</vt:lpstr>
      <vt:lpstr>State of .NET</vt:lpstr>
      <vt:lpstr>CODE Presents</vt:lpstr>
      <vt:lpstr>CODE Consulting</vt:lpstr>
      <vt:lpstr>CODE Staffing</vt:lpstr>
      <vt:lpstr>1_CODE Training</vt:lpstr>
      <vt:lpstr>CODE Magazine</vt:lpstr>
      <vt:lpstr>From Requirements to Code with AI</vt:lpstr>
      <vt:lpstr>John Michael Miller</vt:lpstr>
      <vt:lpstr>Agenda</vt:lpstr>
      <vt:lpstr>Prompt-First Development</vt:lpstr>
      <vt:lpstr>The Webinar Repository</vt:lpstr>
      <vt:lpstr>From Requirements to a Solution</vt:lpstr>
      <vt:lpstr>Starting with Project Requirements</vt:lpstr>
      <vt:lpstr>Business Rules as Instructions</vt:lpstr>
      <vt:lpstr>Conceptual Models</vt:lpstr>
      <vt:lpstr>Object Role Models</vt:lpstr>
      <vt:lpstr>Workflows</vt:lpstr>
      <vt:lpstr>Use Cases</vt:lpstr>
      <vt:lpstr>Architecture and Tech stack</vt:lpstr>
      <vt:lpstr>Free Subscription</vt:lpstr>
      <vt:lpstr>Wrap-Up and Open Q&amp;A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John Miller</cp:lastModifiedBy>
  <cp:revision>8</cp:revision>
  <dcterms:created xsi:type="dcterms:W3CDTF">2025-10-23T13:42:31Z</dcterms:created>
  <dcterms:modified xsi:type="dcterms:W3CDTF">2025-11-19T21:24:44Z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>#fff</vt:lpwstr>
  </property>
  <property fmtid="{D5CDD505-2E9C-101B-9397-08002B2CF9AE}" pid="4" name="marp">
    <vt:lpwstr>True</vt:lpwstr>
  </property>
  <property fmtid="{D5CDD505-2E9C-101B-9397-08002B2CF9AE}" pid="5" name="paginate">
    <vt:lpwstr>True</vt:lpwstr>
  </property>
</Properties>
</file>